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 SemiBold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Montserrat Medium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7" roundtripDataSignature="AMtx7mh3HaXrYx0+ts2eJHlQk3aTn6z6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MontserratMedium-bold.fntdata"/><Relationship Id="rId23" Type="http://schemas.openxmlformats.org/officeDocument/2006/relationships/font" Target="fonts/Montserrat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Italic.fntdata"/><Relationship Id="rId25" Type="http://schemas.openxmlformats.org/officeDocument/2006/relationships/font" Target="fonts/MontserratMedium-italic.fntdata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SemiBold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SemiBold-italic.fntdata"/><Relationship Id="rId16" Type="http://schemas.openxmlformats.org/officeDocument/2006/relationships/font" Target="fonts/MontserratSemiBold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MontserratSemiBold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3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92438376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2192438376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12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14" name="Google Shape;14;p12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1967863" y="-2019912"/>
            <a:ext cx="5174725" cy="9193748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SemiBold"/>
              <a:buNone/>
              <a:defRPr sz="12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80" name="Google Shape;80;p21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81" name="Google Shape;81;p21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2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85" name="Google Shape;85;p22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7025" y="-20825"/>
            <a:ext cx="9218048" cy="51851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3"/>
          <p:cNvSpPr/>
          <p:nvPr/>
        </p:nvSpPr>
        <p:spPr>
          <a:xfrm>
            <a:off x="-41650" y="-31225"/>
            <a:ext cx="4497900" cy="5185200"/>
          </a:xfrm>
          <a:prstGeom prst="rect">
            <a:avLst/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3"/>
          <p:cNvSpPr/>
          <p:nvPr/>
        </p:nvSpPr>
        <p:spPr>
          <a:xfrm>
            <a:off x="4456250" y="-20850"/>
            <a:ext cx="4724700" cy="5185200"/>
          </a:xfrm>
          <a:prstGeom prst="rtTriangle">
            <a:avLst/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3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20" name="Google Shape;20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22" name="Google Shape;22;p13"/>
          <p:cNvSpPr txBox="1"/>
          <p:nvPr/>
        </p:nvSpPr>
        <p:spPr>
          <a:xfrm>
            <a:off x="0" y="48832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1974998" y="-2033600"/>
            <a:ext cx="5174727" cy="92002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25" name="Google Shape;25;p14"/>
          <p:cNvSpPr txBox="1"/>
          <p:nvPr>
            <p:ph type="title"/>
          </p:nvPr>
        </p:nvSpPr>
        <p:spPr>
          <a:xfrm>
            <a:off x="311700" y="555600"/>
            <a:ext cx="84342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14"/>
          <p:cNvSpPr/>
          <p:nvPr/>
        </p:nvSpPr>
        <p:spPr>
          <a:xfrm rot="10800000">
            <a:off x="-30087" y="645550"/>
            <a:ext cx="9204175" cy="4508350"/>
          </a:xfrm>
          <a:prstGeom prst="flowChartOffpageConnector">
            <a:avLst/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14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28" name="Google Shape;28;p14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311700" y="1389600"/>
            <a:ext cx="85386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>
                <a:solidFill>
                  <a:srgbClr val="42D9C8"/>
                </a:solidFill>
              </a:defRPr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3" y="-26025"/>
            <a:ext cx="9236526" cy="5195548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34" name="Google Shape;34;p15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311700" y="1389600"/>
            <a:ext cx="85386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>
                <a:solidFill>
                  <a:srgbClr val="42D9C8"/>
                </a:solidFill>
              </a:defRPr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3825" y="-15625"/>
            <a:ext cx="9218099" cy="518519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6"/>
          <p:cNvSpPr/>
          <p:nvPr/>
        </p:nvSpPr>
        <p:spPr>
          <a:xfrm>
            <a:off x="-53825" y="-15637"/>
            <a:ext cx="9218100" cy="5185200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40" name="Google Shape;40;p16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41" name="Google Shape;41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42" name="Google Shape;4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6013" y="-20825"/>
            <a:ext cx="9196052" cy="5185151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7"/>
          <p:cNvSpPr/>
          <p:nvPr/>
        </p:nvSpPr>
        <p:spPr>
          <a:xfrm>
            <a:off x="244975" y="221250"/>
            <a:ext cx="8654075" cy="4701000"/>
          </a:xfrm>
          <a:prstGeom prst="flowChartProcess">
            <a:avLst/>
          </a:prstGeom>
          <a:solidFill>
            <a:srgbClr val="000000">
              <a:alpha val="1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7"/>
          <p:cNvSpPr txBox="1"/>
          <p:nvPr>
            <p:ph type="title"/>
          </p:nvPr>
        </p:nvSpPr>
        <p:spPr>
          <a:xfrm>
            <a:off x="548263" y="408525"/>
            <a:ext cx="80475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8" name="Google Shape;48;p17"/>
          <p:cNvSpPr/>
          <p:nvPr/>
        </p:nvSpPr>
        <p:spPr>
          <a:xfrm>
            <a:off x="-26025" y="4143950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7"/>
          <p:cNvSpPr/>
          <p:nvPr/>
        </p:nvSpPr>
        <p:spPr>
          <a:xfrm rot="5400000">
            <a:off x="-26025" y="-20825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7"/>
          <p:cNvSpPr/>
          <p:nvPr/>
        </p:nvSpPr>
        <p:spPr>
          <a:xfrm rot="-5400000">
            <a:off x="8149750" y="4143950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7"/>
          <p:cNvSpPr/>
          <p:nvPr/>
        </p:nvSpPr>
        <p:spPr>
          <a:xfrm rot="10800000">
            <a:off x="8149750" y="-20825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7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cxnSp>
        <p:nvCxnSpPr>
          <p:cNvPr id="53" name="Google Shape;53;p17"/>
          <p:cNvCxnSpPr/>
          <p:nvPr/>
        </p:nvCxnSpPr>
        <p:spPr>
          <a:xfrm flipH="1" rot="10800000">
            <a:off x="-78100" y="-104125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4" name="Google Shape;54;p17"/>
          <p:cNvCxnSpPr/>
          <p:nvPr/>
        </p:nvCxnSpPr>
        <p:spPr>
          <a:xfrm flipH="1" rot="10800000">
            <a:off x="8206025" y="4223450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5" name="Google Shape;55;p17"/>
          <p:cNvCxnSpPr/>
          <p:nvPr/>
        </p:nvCxnSpPr>
        <p:spPr>
          <a:xfrm flipH="1" rot="-5400000">
            <a:off x="-78100" y="4223450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6" name="Google Shape;56;p17"/>
          <p:cNvCxnSpPr/>
          <p:nvPr/>
        </p:nvCxnSpPr>
        <p:spPr>
          <a:xfrm flipH="1" rot="-5400000">
            <a:off x="8268525" y="-20825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57" name="Google Shape;57;p17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8725" y="-23425"/>
            <a:ext cx="4613648" cy="519034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4056"/>
              </a:buClr>
              <a:buSzPts val="1800"/>
              <a:buChar char="●"/>
              <a:defRPr>
                <a:solidFill>
                  <a:srgbClr val="204056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01823"/>
              </a:buClr>
              <a:buSzPts val="1600"/>
              <a:buChar char="○"/>
              <a:defRPr sz="1600">
                <a:solidFill>
                  <a:srgbClr val="A01823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071F"/>
              </a:buClr>
              <a:buSzPts val="1600"/>
              <a:buChar char="■"/>
              <a:defRPr sz="1600">
                <a:solidFill>
                  <a:srgbClr val="56071F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838E"/>
              </a:buClr>
              <a:buSzPts val="1600"/>
              <a:buChar char="●"/>
              <a:defRPr sz="1600">
                <a:solidFill>
                  <a:srgbClr val="29838E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64" name="Google Shape;64;p18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65" name="Google Shape;65;p18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9"/>
          <p:cNvSpPr txBox="1"/>
          <p:nvPr>
            <p:ph type="title"/>
          </p:nvPr>
        </p:nvSpPr>
        <p:spPr>
          <a:xfrm>
            <a:off x="2166450" y="1918800"/>
            <a:ext cx="4811100" cy="130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70" name="Google Shape;70;p19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0"/>
          <p:cNvSpPr txBox="1"/>
          <p:nvPr>
            <p:ph idx="1" type="body"/>
          </p:nvPr>
        </p:nvSpPr>
        <p:spPr>
          <a:xfrm>
            <a:off x="301275" y="405812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4" name="Google Shape;74;p20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75" name="Google Shape;75;p20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b="0" i="0" sz="28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Relationship Id="rId6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bg"/>
              <a:t>SecureDrive</a:t>
            </a:r>
            <a:endParaRPr/>
          </a:p>
        </p:txBody>
      </p:sp>
      <p:sp>
        <p:nvSpPr>
          <p:cNvPr id="91" name="Google Shape;91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bg"/>
              <a:t>ChechnyaStoneLifters</a:t>
            </a:r>
            <a:endParaRPr/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7238301" y="-42873"/>
            <a:ext cx="1979724" cy="1948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714377"/>
            <a:ext cx="1640926" cy="2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1924383763_0_25"/>
          <p:cNvSpPr txBox="1"/>
          <p:nvPr>
            <p:ph type="title"/>
          </p:nvPr>
        </p:nvSpPr>
        <p:spPr>
          <a:xfrm>
            <a:off x="444475" y="160300"/>
            <a:ext cx="82551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730"/>
              <a:buNone/>
            </a:pPr>
            <a:r>
              <a:rPr lang="bg" sz="3120"/>
              <a:t>Кои сме ние?</a:t>
            </a:r>
            <a:endParaRPr sz="312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8391"/>
              <a:buNone/>
            </a:pPr>
            <a:r>
              <a:rPr lang="bg" sz="1120"/>
              <a:t>(Кое е това животно?)</a:t>
            </a:r>
            <a:endParaRPr sz="1120"/>
          </a:p>
        </p:txBody>
      </p:sp>
      <p:pic>
        <p:nvPicPr>
          <p:cNvPr id="99" name="Google Shape;99;g21924383763_0_25"/>
          <p:cNvPicPr preferRelativeResize="0"/>
          <p:nvPr/>
        </p:nvPicPr>
        <p:blipFill rotWithShape="1">
          <a:blip r:embed="rId3">
            <a:alphaModFix/>
          </a:blip>
          <a:srcRect b="15563" l="14991" r="6231" t="28451"/>
          <a:stretch/>
        </p:blipFill>
        <p:spPr>
          <a:xfrm>
            <a:off x="2654000" y="1549500"/>
            <a:ext cx="3836052" cy="204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21924383763_0_25"/>
          <p:cNvSpPr txBox="1"/>
          <p:nvPr/>
        </p:nvSpPr>
        <p:spPr>
          <a:xfrm>
            <a:off x="3901725" y="407105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g21924383763_0_25"/>
          <p:cNvSpPr txBox="1"/>
          <p:nvPr/>
        </p:nvSpPr>
        <p:spPr>
          <a:xfrm>
            <a:off x="2539975" y="3593988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ChecnyaStoneLifters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2820"/>
              <a:t>Цел на проекта</a:t>
            </a:r>
            <a:endParaRPr sz="2820"/>
          </a:p>
        </p:txBody>
      </p:sp>
      <p:sp>
        <p:nvSpPr>
          <p:cNvPr id="107" name="Google Shape;107;p2"/>
          <p:cNvSpPr txBox="1"/>
          <p:nvPr>
            <p:ph idx="1" type="body"/>
          </p:nvPr>
        </p:nvSpPr>
        <p:spPr>
          <a:xfrm>
            <a:off x="311700" y="1152475"/>
            <a:ext cx="483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Повишаване на </a:t>
            </a:r>
            <a:r>
              <a:rPr b="1" lang="bg"/>
              <a:t>физическата сигурност</a:t>
            </a:r>
            <a:r>
              <a:rPr lang="bg"/>
              <a:t> в различни ситуации.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Предоставяне на улеснен достъп до физическа закрила.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Отваряне на нов пазар за хора на свободна </a:t>
            </a:r>
            <a:r>
              <a:rPr lang="bg"/>
              <a:t>практика </a:t>
            </a:r>
            <a:r>
              <a:rPr lang="bg"/>
              <a:t>с нужните умения и лицензи.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5090926" y="2090825"/>
            <a:ext cx="2932899" cy="215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 txBox="1"/>
          <p:nvPr>
            <p:ph idx="1" type="body"/>
          </p:nvPr>
        </p:nvSpPr>
        <p:spPr>
          <a:xfrm>
            <a:off x="311700" y="1191775"/>
            <a:ext cx="4099800" cy="3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Чувство за </a:t>
            </a:r>
            <a:r>
              <a:rPr b="1" lang="bg"/>
              <a:t>несигурност</a:t>
            </a:r>
            <a:r>
              <a:rPr lang="bg"/>
              <a:t>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Пътуване до </a:t>
            </a:r>
            <a:r>
              <a:rPr b="1" lang="bg"/>
              <a:t>непознати</a:t>
            </a:r>
            <a:r>
              <a:rPr lang="bg"/>
              <a:t> места.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Пътуване на места с </a:t>
            </a:r>
            <a:r>
              <a:rPr b="1" lang="bg"/>
              <a:t>повишен риск</a:t>
            </a:r>
            <a:r>
              <a:rPr lang="bg"/>
              <a:t>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Липса на сигурност при п</a:t>
            </a:r>
            <a:r>
              <a:rPr lang="bg"/>
              <a:t>осещение </a:t>
            </a:r>
            <a:r>
              <a:rPr lang="bg"/>
              <a:t>на публични събития.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Завишени цени и трудна достъпност до лична охрана, предлагани от частни фирми.</a:t>
            </a:r>
            <a:endParaRPr/>
          </a:p>
        </p:txBody>
      </p:sp>
      <p:sp>
        <p:nvSpPr>
          <p:cNvPr id="114" name="Google Shape;114;p3"/>
          <p:cNvSpPr txBox="1"/>
          <p:nvPr>
            <p:ph type="title"/>
          </p:nvPr>
        </p:nvSpPr>
        <p:spPr>
          <a:xfrm>
            <a:off x="311700" y="555600"/>
            <a:ext cx="4260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/>
              <a:t>Проблемът</a:t>
            </a:r>
            <a:endParaRPr/>
          </a:p>
        </p:txBody>
      </p:sp>
      <p:sp>
        <p:nvSpPr>
          <p:cNvPr id="115" name="Google Shape;115;p3"/>
          <p:cNvSpPr txBox="1"/>
          <p:nvPr>
            <p:ph type="title"/>
          </p:nvPr>
        </p:nvSpPr>
        <p:spPr>
          <a:xfrm>
            <a:off x="4411500" y="555600"/>
            <a:ext cx="4420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bg"/>
              <a:t>Настоящото решение</a:t>
            </a:r>
            <a:endParaRPr/>
          </a:p>
        </p:txBody>
      </p:sp>
      <p:sp>
        <p:nvSpPr>
          <p:cNvPr id="116" name="Google Shape;116;p3"/>
          <p:cNvSpPr txBox="1"/>
          <p:nvPr>
            <p:ph idx="1" type="body"/>
          </p:nvPr>
        </p:nvSpPr>
        <p:spPr>
          <a:xfrm>
            <a:off x="4411500" y="1191775"/>
            <a:ext cx="4099800" cy="3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Частни предприятия за лична охрана.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2820"/>
              <a:t>Нашето</a:t>
            </a:r>
            <a:r>
              <a:rPr lang="bg" sz="2820"/>
              <a:t> решение</a:t>
            </a:r>
            <a:endParaRPr sz="282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820"/>
          </a:p>
        </p:txBody>
      </p:sp>
      <p:sp>
        <p:nvSpPr>
          <p:cNvPr id="122" name="Google Shape;122;p4"/>
          <p:cNvSpPr txBox="1"/>
          <p:nvPr>
            <p:ph idx="1" type="body"/>
          </p:nvPr>
        </p:nvSpPr>
        <p:spPr>
          <a:xfrm>
            <a:off x="311700" y="1389600"/>
            <a:ext cx="54417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Мобилно приложение, което позволява </a:t>
            </a:r>
            <a:r>
              <a:rPr b="1" lang="bg"/>
              <a:t>бърз и лесен</a:t>
            </a:r>
            <a:r>
              <a:rPr lang="bg"/>
              <a:t> </a:t>
            </a:r>
            <a:r>
              <a:rPr b="1" lang="bg"/>
              <a:t>достъп</a:t>
            </a:r>
            <a:r>
              <a:rPr lang="bg"/>
              <a:t> до голям човешки ресурс, предлагайки </a:t>
            </a:r>
            <a:r>
              <a:rPr b="1" lang="bg"/>
              <a:t>физическа</a:t>
            </a:r>
            <a:r>
              <a:rPr lang="bg"/>
              <a:t> </a:t>
            </a:r>
            <a:r>
              <a:rPr b="1" lang="bg"/>
              <a:t>сигурност</a:t>
            </a:r>
            <a:r>
              <a:rPr lang="bg"/>
              <a:t> на достъпна </a:t>
            </a:r>
            <a:r>
              <a:rPr lang="bg"/>
              <a:t>цена за потребителите чрез удобен интерфейс.</a:t>
            </a:r>
            <a:endParaRPr/>
          </a:p>
        </p:txBody>
      </p:sp>
      <p:pic>
        <p:nvPicPr>
          <p:cNvPr id="123" name="Google Shape;12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60500" y="1361775"/>
            <a:ext cx="3235050" cy="323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2820"/>
              <a:t>Технологии</a:t>
            </a:r>
            <a:endParaRPr sz="2820"/>
          </a:p>
        </p:txBody>
      </p:sp>
      <p:pic>
        <p:nvPicPr>
          <p:cNvPr id="129" name="Google Shape;12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33500"/>
            <a:ext cx="1272699" cy="12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8250" y="2806200"/>
            <a:ext cx="1774375" cy="177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0046" y="3226104"/>
            <a:ext cx="1551050" cy="155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80075" y="1356425"/>
            <a:ext cx="4967076" cy="209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bg"/>
              <a:t>Процесът на работа</a:t>
            </a:r>
            <a:endParaRPr/>
          </a:p>
        </p:txBody>
      </p:sp>
      <p:cxnSp>
        <p:nvCxnSpPr>
          <p:cNvPr id="138" name="Google Shape;138;p7"/>
          <p:cNvCxnSpPr/>
          <p:nvPr/>
        </p:nvCxnSpPr>
        <p:spPr>
          <a:xfrm>
            <a:off x="858775" y="2122902"/>
            <a:ext cx="3300" cy="700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oval"/>
            <a:tailEnd len="sm" w="sm" type="none"/>
          </a:ln>
        </p:spPr>
      </p:cxnSp>
      <p:sp>
        <p:nvSpPr>
          <p:cNvPr id="139" name="Google Shape;139;p7"/>
          <p:cNvSpPr txBox="1"/>
          <p:nvPr/>
        </p:nvSpPr>
        <p:spPr>
          <a:xfrm>
            <a:off x="726175" y="2122902"/>
            <a:ext cx="10350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bg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08.03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40" name="Google Shape;140;p7"/>
          <p:cNvCxnSpPr/>
          <p:nvPr/>
        </p:nvCxnSpPr>
        <p:spPr>
          <a:xfrm flipH="1">
            <a:off x="6220825" y="2122902"/>
            <a:ext cx="21900" cy="700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oval"/>
            <a:tailEnd len="sm" w="sm" type="none"/>
          </a:ln>
        </p:spPr>
      </p:cxnSp>
      <p:sp>
        <p:nvSpPr>
          <p:cNvPr id="141" name="Google Shape;141;p7"/>
          <p:cNvSpPr/>
          <p:nvPr/>
        </p:nvSpPr>
        <p:spPr>
          <a:xfrm>
            <a:off x="396850" y="2813975"/>
            <a:ext cx="1915200" cy="384900"/>
          </a:xfrm>
          <a:prstGeom prst="chevron">
            <a:avLst>
              <a:gd fmla="val 50000" name="adj"/>
            </a:avLst>
          </a:prstGeom>
          <a:solidFill>
            <a:srgbClr val="29838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2259650" y="2813975"/>
            <a:ext cx="2760000" cy="384900"/>
          </a:xfrm>
          <a:prstGeom prst="chevron">
            <a:avLst>
              <a:gd fmla="val 50000" name="adj"/>
            </a:avLst>
          </a:prstGeom>
          <a:solidFill>
            <a:srgbClr val="A0182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4936900" y="2813975"/>
            <a:ext cx="2664900" cy="384900"/>
          </a:xfrm>
          <a:prstGeom prst="chevron">
            <a:avLst>
              <a:gd fmla="val 50000" name="adj"/>
            </a:avLst>
          </a:prstGeom>
          <a:solidFill>
            <a:srgbClr val="29838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7539050" y="2813975"/>
            <a:ext cx="1208100" cy="384900"/>
          </a:xfrm>
          <a:prstGeom prst="chevron">
            <a:avLst>
              <a:gd fmla="val 50000" name="adj"/>
            </a:avLst>
          </a:prstGeom>
          <a:solidFill>
            <a:srgbClr val="A0182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5" name="Google Shape;145;p7"/>
          <p:cNvCxnSpPr/>
          <p:nvPr/>
        </p:nvCxnSpPr>
        <p:spPr>
          <a:xfrm flipH="1">
            <a:off x="3002025" y="3198875"/>
            <a:ext cx="4800" cy="8211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46" name="Google Shape;146;p7"/>
          <p:cNvSpPr txBox="1"/>
          <p:nvPr/>
        </p:nvSpPr>
        <p:spPr>
          <a:xfrm>
            <a:off x="2978750" y="3588875"/>
            <a:ext cx="1103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bg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09.03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7" name="Google Shape;147;p7"/>
          <p:cNvSpPr txBox="1"/>
          <p:nvPr/>
        </p:nvSpPr>
        <p:spPr>
          <a:xfrm>
            <a:off x="7231475" y="3654100"/>
            <a:ext cx="103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bg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11.03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8" name="Google Shape;148;p7"/>
          <p:cNvSpPr txBox="1"/>
          <p:nvPr/>
        </p:nvSpPr>
        <p:spPr>
          <a:xfrm>
            <a:off x="5139475" y="2104375"/>
            <a:ext cx="103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bg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10.03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49" name="Google Shape;149;p7"/>
          <p:cNvCxnSpPr/>
          <p:nvPr/>
        </p:nvCxnSpPr>
        <p:spPr>
          <a:xfrm flipH="1">
            <a:off x="8266475" y="3198875"/>
            <a:ext cx="4800" cy="8211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/>
          <p:nvPr>
            <p:ph type="title"/>
          </p:nvPr>
        </p:nvSpPr>
        <p:spPr>
          <a:xfrm>
            <a:off x="444450" y="181500"/>
            <a:ext cx="82551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730"/>
              <a:buNone/>
            </a:pPr>
            <a:r>
              <a:rPr lang="bg" sz="3120"/>
              <a:t>Live demo</a:t>
            </a:r>
            <a:endParaRPr sz="3120"/>
          </a:p>
        </p:txBody>
      </p:sp>
      <p:pic>
        <p:nvPicPr>
          <p:cNvPr id="155" name="Google Shape;15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850" y="1617963"/>
            <a:ext cx="4220300" cy="190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/>
          <p:nvPr>
            <p:ph type="title"/>
          </p:nvPr>
        </p:nvSpPr>
        <p:spPr>
          <a:xfrm>
            <a:off x="1815000" y="1918800"/>
            <a:ext cx="5514000" cy="130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bg"/>
              <a:t>Благодарим Ви за вниманието!</a:t>
            </a:r>
            <a:endParaRPr/>
          </a:p>
        </p:txBody>
      </p:sp>
      <p:pic>
        <p:nvPicPr>
          <p:cNvPr id="161" name="Google Shape;16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7547975" y="2720533"/>
            <a:ext cx="1640925" cy="2422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4690972">
            <a:off x="20217" y="-175748"/>
            <a:ext cx="1837641" cy="1810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